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CAB075-79A8-BBF9-4122-03AE263AB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1579" y="2940811"/>
            <a:ext cx="7197726" cy="2421464"/>
          </a:xfrm>
        </p:spPr>
        <p:txBody>
          <a:bodyPr/>
          <a:lstStyle/>
          <a:p>
            <a:pPr marR="90170"/>
            <a:r>
              <a:rPr lang="fr-FR" sz="48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1.2. CONTEXTUALISATION</a:t>
            </a:r>
            <a:b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A83BF3-91EE-E9FA-5E03-78BC6C86E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" t="3299" r="686" b="3910"/>
          <a:stretch/>
        </p:blipFill>
        <p:spPr bwMode="auto">
          <a:xfrm>
            <a:off x="337350" y="248575"/>
            <a:ext cx="5894773" cy="199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723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F8012AE-6FE2-06CA-03DE-46F86258AED0}"/>
              </a:ext>
            </a:extLst>
          </p:cNvPr>
          <p:cNvSpPr txBox="1"/>
          <p:nvPr/>
        </p:nvSpPr>
        <p:spPr>
          <a:xfrm>
            <a:off x="241917" y="210389"/>
            <a:ext cx="7162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0170" algn="just"/>
            <a:r>
              <a:rPr lang="fr-FR" sz="24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1.2.1. Une révolution des esprits : l’humanisme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L'Empire byzantin | BnF Essentiels">
            <a:extLst>
              <a:ext uri="{FF2B5EF4-FFF2-40B4-BE49-F238E27FC236}">
                <a16:creationId xmlns:a16="http://schemas.microsoft.com/office/drawing/2014/main" id="{373E4108-870E-5B15-BD16-93463C338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45" y="936191"/>
            <a:ext cx="9763819" cy="4880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CA98C1A-AD36-EC51-A712-AB22E790E089}"/>
              </a:ext>
            </a:extLst>
          </p:cNvPr>
          <p:cNvSpPr txBox="1"/>
          <p:nvPr/>
        </p:nvSpPr>
        <p:spPr>
          <a:xfrm>
            <a:off x="4356717" y="617172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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1453 – La chute de Constantinople</a:t>
            </a:r>
            <a:endParaRPr lang="fr-F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06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9CCD4-F733-38B5-2221-2EEC46A83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DF7F25D-C847-B89E-F378-3B048E3D9C09}"/>
              </a:ext>
            </a:extLst>
          </p:cNvPr>
          <p:cNvSpPr txBox="1"/>
          <p:nvPr/>
        </p:nvSpPr>
        <p:spPr>
          <a:xfrm>
            <a:off x="241917" y="210389"/>
            <a:ext cx="7162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0170" algn="just"/>
            <a:r>
              <a:rPr lang="fr-FR" sz="24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1.2.1. Une révolution des esprits : l’humanisme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0172AC-BA23-4911-45A8-D719AC1FD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9" y="1034082"/>
            <a:ext cx="6327855" cy="4789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5BDB649-C678-7D44-8D0B-667EAE0B061F}"/>
              </a:ext>
            </a:extLst>
          </p:cNvPr>
          <p:cNvSpPr txBox="1"/>
          <p:nvPr/>
        </p:nvSpPr>
        <p:spPr>
          <a:xfrm>
            <a:off x="7139866" y="1149632"/>
            <a:ext cx="409038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«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Découvertes portugaises</a:t>
            </a:r>
          </a:p>
          <a:p>
            <a:pPr marL="285750" indent="-285750">
              <a:buFont typeface="Wingdings" panose="05000000000000000000" pitchFamily="2" charset="2"/>
              <a:buChar char="«"/>
            </a:pPr>
            <a:endParaRPr lang="fr-F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«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1492 – Découverte des Amériques</a:t>
            </a:r>
          </a:p>
          <a:p>
            <a:pPr marL="285750" indent="-285750">
              <a:buFont typeface="Wingdings" panose="05000000000000000000" pitchFamily="2" charset="2"/>
              <a:buChar char="«"/>
            </a:pPr>
            <a:endParaRPr lang="fr-F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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guerres d’Italie</a:t>
            </a:r>
            <a:endParaRPr lang="fr-FR" dirty="0"/>
          </a:p>
        </p:txBody>
      </p:sp>
      <p:pic>
        <p:nvPicPr>
          <p:cNvPr id="4100" name="Picture 4" descr="Le Fort des Portugais à Nosy-Bé : sur le tracé de l'explorateur Vasco de  Gama en 1497-1498. Après le Cap des Tempêtes (Bonne Espérance), le Canal du  Mozambique..">
            <a:extLst>
              <a:ext uri="{FF2B5EF4-FFF2-40B4-BE49-F238E27FC236}">
                <a16:creationId xmlns:a16="http://schemas.microsoft.com/office/drawing/2014/main" id="{E4DE92C0-533A-1F3F-1739-FDB2E3506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77" y="2860036"/>
            <a:ext cx="4154194" cy="3410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95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C35CA2E-D985-8026-AB59-642794DA59EF}"/>
              </a:ext>
            </a:extLst>
          </p:cNvPr>
          <p:cNvSpPr txBox="1"/>
          <p:nvPr/>
        </p:nvSpPr>
        <p:spPr>
          <a:xfrm>
            <a:off x="241917" y="210389"/>
            <a:ext cx="7162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0170" algn="just"/>
            <a:r>
              <a:rPr lang="fr-FR" sz="24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1.2.1. Une révolution des esprits : l’humanisme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'imprimerie | BnF Essentiels">
            <a:extLst>
              <a:ext uri="{FF2B5EF4-FFF2-40B4-BE49-F238E27FC236}">
                <a16:creationId xmlns:a16="http://schemas.microsoft.com/office/drawing/2014/main" id="{E7D2C77D-6A3D-08DE-DB5E-B9851D27B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28" y="982830"/>
            <a:ext cx="8749686" cy="437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2AFFF3D-8491-9E7C-6DB3-EA55A9EBA2D8}"/>
              </a:ext>
            </a:extLst>
          </p:cNvPr>
          <p:cNvSpPr txBox="1"/>
          <p:nvPr/>
        </p:nvSpPr>
        <p:spPr>
          <a:xfrm>
            <a:off x="4751773" y="5668449"/>
            <a:ext cx="2652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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1450 – L’imprimerie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8201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61B4DD1-09ED-2CE2-0057-F0BD9D6CCD2C}"/>
              </a:ext>
            </a:extLst>
          </p:cNvPr>
          <p:cNvSpPr txBox="1"/>
          <p:nvPr/>
        </p:nvSpPr>
        <p:spPr>
          <a:xfrm>
            <a:off x="304060" y="325800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0170" algn="just"/>
            <a:r>
              <a:rPr lang="fr-FR" sz="24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1.2.2. Nouveau regard, nouvelles idées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L'homme de Vitruve&quot; est-il vraiment la perfection au masculin ? | France  Inter">
            <a:extLst>
              <a:ext uri="{FF2B5EF4-FFF2-40B4-BE49-F238E27FC236}">
                <a16:creationId xmlns:a16="http://schemas.microsoft.com/office/drawing/2014/main" id="{389011E5-6E2E-A37A-B070-64F39C21F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6" y="1172684"/>
            <a:ext cx="6714502" cy="3567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2C3227-C04E-5F51-4FB6-DF7567CA6ADE}"/>
              </a:ext>
            </a:extLst>
          </p:cNvPr>
          <p:cNvSpPr txBox="1"/>
          <p:nvPr/>
        </p:nvSpPr>
        <p:spPr>
          <a:xfrm>
            <a:off x="7457285" y="787465"/>
            <a:ext cx="434783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0170" algn="just"/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nous ne t’avons donné, Adam, ni une place déterminée, ni un aspect qui te soit propre, ni aucun don particulier, c’est afin que la place, l’aspect, les dons que toi-même tu aurais souhaités, tu les aies et les possèdes selon ton vœu, à ton idée. Pour les autres créatures, leur nature définie est tenue en bride par des lois que nous leur avons prescrites ; toi, aucune restriction ne te bride, c’est ton propre jugement, auquel je t’ai confié, qui te permettra de définir ta nature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</a:t>
            </a:r>
          </a:p>
          <a:p>
            <a:pPr marR="90170" algn="just"/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170" algn="just"/>
            <a:r>
              <a:rPr lang="fr-FR" sz="1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Discours de la dignité de l’homme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Pic de la Mirandole (1480)</a:t>
            </a:r>
          </a:p>
          <a:p>
            <a:pPr marR="90170" algn="just"/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170" algn="just"/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170" algn="just"/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170" algn="just"/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170" algn="just"/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L’Homme est 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faber fortunae</a:t>
            </a: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22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598A3FF-AE53-CCB2-E90E-5B9CD0BA3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2" y="282785"/>
            <a:ext cx="6194073" cy="646232"/>
          </a:xfrm>
          <a:prstGeom prst="rect">
            <a:avLst/>
          </a:prstGeom>
        </p:spPr>
      </p:pic>
      <p:pic>
        <p:nvPicPr>
          <p:cNvPr id="3" name="Image 2" descr="Récit d'une vie : Léonard de Vinci, un génie universel">
            <a:extLst>
              <a:ext uri="{FF2B5EF4-FFF2-40B4-BE49-F238E27FC236}">
                <a16:creationId xmlns:a16="http://schemas.microsoft.com/office/drawing/2014/main" id="{7F7E7AE3-E54C-0F27-411A-A3C67DF31B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7" b="38410"/>
          <a:stretch/>
        </p:blipFill>
        <p:spPr bwMode="auto">
          <a:xfrm>
            <a:off x="366896" y="1149200"/>
            <a:ext cx="5275305" cy="2872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A6AEE44-0BF2-1683-A04F-FD52F6109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702"/>
            <a:ext cx="2440462" cy="301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Érasme — Wikipédia">
            <a:extLst>
              <a:ext uri="{FF2B5EF4-FFF2-40B4-BE49-F238E27FC236}">
                <a16:creationId xmlns:a16="http://schemas.microsoft.com/office/drawing/2014/main" id="{1E55F1C0-1398-088B-0A2A-6A97C9791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11" y="3606364"/>
            <a:ext cx="2498351" cy="301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B955BC8-21A3-BA9B-A8F4-0C067F924F82}"/>
              </a:ext>
            </a:extLst>
          </p:cNvPr>
          <p:cNvSpPr txBox="1"/>
          <p:nvPr/>
        </p:nvSpPr>
        <p:spPr>
          <a:xfrm>
            <a:off x="366896" y="4198947"/>
            <a:ext cx="5181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Interroger le monde, questionner les autorités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03D620E-9AD2-6726-AEB4-72A52CBF91CD}"/>
              </a:ext>
            </a:extLst>
          </p:cNvPr>
          <p:cNvSpPr txBox="1"/>
          <p:nvPr/>
        </p:nvSpPr>
        <p:spPr>
          <a:xfrm>
            <a:off x="8610254" y="3535059"/>
            <a:ext cx="2362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Times New Roman" panose="02020603050405020304" pitchFamily="18" charset="0"/>
              </a:rPr>
              <a:t>Érasme (1466-1536)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E1BFBBD-DE9A-8704-790F-215948F0137C}"/>
              </a:ext>
            </a:extLst>
          </p:cNvPr>
          <p:cNvSpPr txBox="1"/>
          <p:nvPr/>
        </p:nvSpPr>
        <p:spPr>
          <a:xfrm>
            <a:off x="8610254" y="411702"/>
            <a:ext cx="3581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Times New Roman" panose="02020603050405020304" pitchFamily="18" charset="0"/>
              </a:rPr>
              <a:t>François Rabelais  (1483-1553)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DF72E05-2CE0-3FA8-F280-45D4F4972C5B}"/>
              </a:ext>
            </a:extLst>
          </p:cNvPr>
          <p:cNvSpPr txBox="1"/>
          <p:nvPr/>
        </p:nvSpPr>
        <p:spPr>
          <a:xfrm>
            <a:off x="283068" y="4745643"/>
            <a:ext cx="53591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prince ne doit « </a:t>
            </a:r>
            <a:r>
              <a:rPr lang="fr-F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dominer ses sujets autrement qu’en essayant d’être le meilleur et le plus utile à tous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», il ne doit s’estimer « </a:t>
            </a:r>
            <a:r>
              <a:rPr lang="fr-F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heureux que s’il rend ses sujets heureux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6845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4EEF5FC-0AE9-732A-7A0F-57FD16BEB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2" y="282785"/>
            <a:ext cx="6194073" cy="6462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D684986-AC16-AF00-9E0D-C1C6B22A4FBF}"/>
              </a:ext>
            </a:extLst>
          </p:cNvPr>
          <p:cNvSpPr txBox="1"/>
          <p:nvPr/>
        </p:nvSpPr>
        <p:spPr>
          <a:xfrm>
            <a:off x="1040907" y="1071524"/>
            <a:ext cx="4037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Cosmopolitisme du genre humain</a:t>
            </a:r>
            <a:endParaRPr lang="fr-F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C46F3C2-8578-A4C1-D5E2-E7ABABB89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99" y="1775535"/>
            <a:ext cx="5688226" cy="3621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985E431-345B-4964-268E-4C04C5982F9F}"/>
              </a:ext>
            </a:extLst>
          </p:cNvPr>
          <p:cNvSpPr txBox="1"/>
          <p:nvPr/>
        </p:nvSpPr>
        <p:spPr>
          <a:xfrm>
            <a:off x="6669349" y="1775535"/>
            <a:ext cx="51468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n’y a rien de barbare ou de sauvage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 chez les indigènes des Amériques, « </a:t>
            </a:r>
            <a:r>
              <a:rPr lang="fr-F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sinon que chacun appelle barbarie ce qui n’est pas de son usage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</a:t>
            </a:r>
          </a:p>
          <a:p>
            <a:pPr algn="just"/>
            <a:endParaRPr lang="fr-FR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Arial" panose="020B0604020202020204" pitchFamily="34" charset="0"/>
                <a:cs typeface="Times New Roman" panose="02020603050405020304" pitchFamily="18" charset="0"/>
              </a:rPr>
              <a:t>Montaigne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0540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0E6A418-7386-97CF-55BB-0C93373D6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2" y="282785"/>
            <a:ext cx="6194073" cy="64623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938AB7A-AB9F-D86F-A406-12ACEE78D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524806"/>
            <a:ext cx="3253960" cy="4655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ABA6C3C-3780-7A5F-B33C-5EFFF3E2EC20}"/>
              </a:ext>
            </a:extLst>
          </p:cNvPr>
          <p:cNvSpPr txBox="1"/>
          <p:nvPr/>
        </p:nvSpPr>
        <p:spPr>
          <a:xfrm>
            <a:off x="5106879" y="169323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ne naît pas homme, on le devient 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Érasme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FE37A4-8612-73D0-9722-C04C55C0D75A}"/>
              </a:ext>
            </a:extLst>
          </p:cNvPr>
          <p:cNvSpPr txBox="1"/>
          <p:nvPr/>
        </p:nvSpPr>
        <p:spPr>
          <a:xfrm>
            <a:off x="5044735" y="2766448"/>
            <a:ext cx="60945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chez les Utopiens, la propriété privée est abolie ; l’oisif n’a pas sa place ; les hommes sont également appelés à travailler, pour une durée limitée ; les ressources sont réparties de manière rationnelle et équitable ; les villes sont vastes et propres, mais le luxe est banni (l’or ne servant qu’à confectionner des urinoirs) ; un Sénat élu règle la marche ordinaire de l’île, tandis que la population tout entière est appelée à trancher pour les grandes décisions ; on valorise les « plaisirs bons et honnêtes », l’entraide ; on se défie du fanatisme religieux, de la guerre et de la gloire militaire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A3A3C3-36AC-23D2-93E0-AC866CAC2F93}"/>
              </a:ext>
            </a:extLst>
          </p:cNvPr>
          <p:cNvSpPr txBox="1"/>
          <p:nvPr/>
        </p:nvSpPr>
        <p:spPr>
          <a:xfrm>
            <a:off x="685800" y="95223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Réformer la société pour réformer l’Homme</a:t>
            </a: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875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F4A3452-C002-7034-53AE-03076B1A6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29" y="318296"/>
            <a:ext cx="6194073" cy="646232"/>
          </a:xfrm>
          <a:prstGeom prst="rect">
            <a:avLst/>
          </a:prstGeom>
        </p:spPr>
      </p:pic>
      <p:pic>
        <p:nvPicPr>
          <p:cNvPr id="3" name="Image 2" descr="Martin Luther posts 95 theses – Bowie News">
            <a:extLst>
              <a:ext uri="{FF2B5EF4-FFF2-40B4-BE49-F238E27FC236}">
                <a16:creationId xmlns:a16="http://schemas.microsoft.com/office/drawing/2014/main" id="{A5844F00-5761-73A5-3971-BB8682209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2" y="1426177"/>
            <a:ext cx="5187767" cy="3553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C529F2-424E-966E-CF98-B3A603929342}"/>
              </a:ext>
            </a:extLst>
          </p:cNvPr>
          <p:cNvSpPr txBox="1"/>
          <p:nvPr/>
        </p:nvSpPr>
        <p:spPr>
          <a:xfrm>
            <a:off x="5976892" y="1426177"/>
            <a:ext cx="56320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effectLst/>
                <a:latin typeface="Arial" panose="020B0604020202020204" pitchFamily="34" charset="0"/>
              </a:rPr>
              <a:t>31 octobre 1517 : </a:t>
            </a:r>
          </a:p>
          <a:p>
            <a:endParaRPr lang="fr-FR" b="1" dirty="0">
              <a:latin typeface="Arial" panose="020B0604020202020204" pitchFamily="34" charset="0"/>
            </a:endParaRPr>
          </a:p>
          <a:p>
            <a:r>
              <a:rPr lang="fr-FR" b="1" i="0" dirty="0">
                <a:effectLst/>
                <a:latin typeface="Arial" panose="020B0604020202020204" pitchFamily="34" charset="0"/>
              </a:rPr>
              <a:t>Publication des 95 thèses de Martin Luther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53795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{140D37DB-9910-4C6C-B776-E225F445C4E6}tf03457452</Template>
  <TotalTime>39</TotalTime>
  <Words>408</Words>
  <Application>Microsoft Office PowerPoint</Application>
  <PresentationFormat>Grand écran</PresentationFormat>
  <Paragraphs>34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Britannic Bold</vt:lpstr>
      <vt:lpstr>Calibri</vt:lpstr>
      <vt:lpstr>Calibri Light</vt:lpstr>
      <vt:lpstr>Wingdings</vt:lpstr>
      <vt:lpstr>Céleste</vt:lpstr>
      <vt:lpstr>1.2. CONTEXTUALISATION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Стефан Жан</dc:creator>
  <cp:lastModifiedBy>Стефан Жан</cp:lastModifiedBy>
  <cp:revision>1</cp:revision>
  <dcterms:created xsi:type="dcterms:W3CDTF">2025-08-15T08:24:18Z</dcterms:created>
  <dcterms:modified xsi:type="dcterms:W3CDTF">2025-08-15T09:03:58Z</dcterms:modified>
</cp:coreProperties>
</file>